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79" r:id="rId3"/>
    <p:sldId id="268" r:id="rId4"/>
    <p:sldId id="280" r:id="rId5"/>
    <p:sldId id="281" r:id="rId6"/>
    <p:sldId id="292" r:id="rId7"/>
    <p:sldId id="283" r:id="rId8"/>
    <p:sldId id="293" r:id="rId9"/>
    <p:sldId id="291" r:id="rId10"/>
    <p:sldId id="282" r:id="rId11"/>
    <p:sldId id="274" r:id="rId12"/>
    <p:sldId id="269" r:id="rId13"/>
    <p:sldId id="290" r:id="rId14"/>
    <p:sldId id="294" r:id="rId15"/>
    <p:sldId id="275" r:id="rId16"/>
    <p:sldId id="285" r:id="rId17"/>
    <p:sldId id="286" r:id="rId18"/>
    <p:sldId id="295" r:id="rId19"/>
    <p:sldId id="296" r:id="rId20"/>
    <p:sldId id="297" r:id="rId21"/>
    <p:sldId id="298" r:id="rId22"/>
    <p:sldId id="287" r:id="rId23"/>
    <p:sldId id="278" r:id="rId24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574" autoAdjust="0"/>
  </p:normalViewPr>
  <p:slideViewPr>
    <p:cSldViewPr>
      <p:cViewPr>
        <p:scale>
          <a:sx n="75" d="100"/>
          <a:sy n="75" d="100"/>
        </p:scale>
        <p:origin x="-75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DA611AD-9E76-486D-A4BC-5554FD9DAC75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12C770-D0C4-49F8-8CC0-8748EAB5B7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C8E4-E198-4C17-BBB2-417F2EFDC61C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3A1B-A2BA-4D19-8B91-832F43F348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3685-CB70-4840-A279-B4BFE2F9115A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17A6-D3ED-4954-8E40-80864C725E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0919-5903-464C-881F-3798D1E022C2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A715-1DE4-43A9-979D-7B5C227EA5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53E6-436B-48B9-88DB-2156369B45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C835-C9CB-43EE-A76C-2F86519444EB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D8E3-CC67-40E1-888C-6AF8A7CBCC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99AF-259D-4116-B49F-E0739F4989C3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800D-30DD-4880-9B84-8F5E2C1F55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9B62-707D-42FE-8420-E1E9BD8DA65F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16BA-E6AF-40D6-A540-5CCCD00E1F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FC5A-3D14-478F-83C1-B237863C9BAA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FF31-337D-4D1D-B6CC-8F81FF33B1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1364-3DB1-4E62-91C0-A5AA827A40A5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0BE1-DD83-4EDD-BE06-C6AFACAA71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1360-5731-4E55-8C80-5DBD675C7536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66A1-41C8-4F7A-816E-697FA5C262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DF12-5589-43ED-92D6-75503D6CDEFE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4F35-EA9A-439A-8455-FB38B38A46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4A8B-4045-4847-99A1-690D4FF55C65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8643-4E58-42BD-A13E-6500F9E2C7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B889D-7074-4736-B280-D888545C61C2}" type="datetimeFigureOut">
              <a:rPr lang="es-ES"/>
              <a:pPr>
                <a:defRPr/>
              </a:pPr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A5B93-ED70-496E-A2DF-30A8E8EC93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</p:spPr>
        <p:txBody>
          <a:bodyPr/>
          <a:lstStyle/>
          <a:p>
            <a:pPr eaLnBrk="1" hangingPunct="1"/>
            <a:r>
              <a:rPr lang="es-ES" sz="3200" smtClean="0">
                <a:latin typeface="Arial" charset="0"/>
                <a:cs typeface="Arial" charset="0"/>
              </a:rPr>
              <a:t>Frutas y Hortalizas como Jugos, Deshidratadas, Tipo Nuez y Congeladas, Especias, Hierbas y Condimentos</a:t>
            </a:r>
          </a:p>
        </p:txBody>
      </p:sp>
      <p:sp>
        <p:nvSpPr>
          <p:cNvPr id="3075" name="3 CuadroTexto"/>
          <p:cNvSpPr txBox="1">
            <a:spLocks noChangeArrowheads="1"/>
          </p:cNvSpPr>
          <p:nvPr/>
        </p:nvSpPr>
        <p:spPr bwMode="auto">
          <a:xfrm>
            <a:off x="2847975" y="4508500"/>
            <a:ext cx="3360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/>
              <a:t>04 de Septiembre de 2013.-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sz="half" idx="2"/>
          </p:nvPr>
        </p:nvGraphicFramePr>
        <p:xfrm>
          <a:off x="179388" y="2349500"/>
          <a:ext cx="8785225" cy="2438400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1108075"/>
                <a:gridCol w="849313"/>
              </a:tblGrid>
              <a:tr h="57926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2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Mohos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Levaduras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3" name="Text Box 56"/>
          <p:cNvSpPr txBox="1">
            <a:spLocks noChangeArrowheads="1"/>
          </p:cNvSpPr>
          <p:nvPr/>
        </p:nvSpPr>
        <p:spPr bwMode="auto">
          <a:xfrm>
            <a:off x="708025" y="1700213"/>
            <a:ext cx="7504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RSA:   14.7 Frutas y  Verduras Desecadas o Deshidratadas</a:t>
            </a:r>
          </a:p>
        </p:txBody>
      </p:sp>
      <p:sp>
        <p:nvSpPr>
          <p:cNvPr id="12344" name="Rectangle 1"/>
          <p:cNvSpPr>
            <a:spLocks noChangeArrowheads="1"/>
          </p:cNvSpPr>
          <p:nvPr/>
        </p:nvSpPr>
        <p:spPr bwMode="auto">
          <a:xfrm>
            <a:off x="681038" y="287338"/>
            <a:ext cx="755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4.- Frutas y Hortalizas Deshidratadas/Desecadas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23850" y="333375"/>
            <a:ext cx="755967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Propuesta:</a:t>
            </a:r>
          </a:p>
          <a:p>
            <a:r>
              <a:rPr lang="es-ES" sz="2000" b="1">
                <a:solidFill>
                  <a:srgbClr val="0000FF"/>
                </a:solidFill>
              </a:rPr>
              <a:t>14.7.1  Frutas Desecadas o Deshidratadas</a:t>
            </a:r>
          </a:p>
          <a:p>
            <a:pPr algn="ctr"/>
            <a:endParaRPr lang="es-CL" sz="2000" b="1">
              <a:solidFill>
                <a:srgbClr val="0000FF"/>
              </a:solidFill>
              <a:cs typeface="Times New Roman" pitchFamily="18" charset="0"/>
            </a:endParaRPr>
          </a:p>
        </p:txBody>
      </p:sp>
      <p:graphicFrame>
        <p:nvGraphicFramePr>
          <p:cNvPr id="14396" name="Group 60"/>
          <p:cNvGraphicFramePr>
            <a:graphicFrameLocks noGrp="1"/>
          </p:cNvGraphicFramePr>
          <p:nvPr/>
        </p:nvGraphicFramePr>
        <p:xfrm>
          <a:off x="323850" y="1196975"/>
          <a:ext cx="8785225" cy="2171700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877143"/>
                <a:gridCol w="1080245"/>
              </a:tblGrid>
              <a:tr h="5796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70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es-E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s-E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ES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s-E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* 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ES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0" name="1 CuadroTexto"/>
          <p:cNvSpPr txBox="1">
            <a:spLocks noChangeArrowheads="1"/>
          </p:cNvSpPr>
          <p:nvPr/>
        </p:nvSpPr>
        <p:spPr bwMode="auto">
          <a:xfrm>
            <a:off x="323850" y="3644900"/>
            <a:ext cx="8280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6600"/>
                </a:solidFill>
              </a:rPr>
              <a:t>Consideraciones de la propuesta:</a:t>
            </a:r>
          </a:p>
          <a:p>
            <a:endParaRPr lang="es-MX"/>
          </a:p>
          <a:p>
            <a:r>
              <a:rPr lang="es-MX"/>
              <a:t>En el rubro Frutas Deshidratadas, se está sujeto a un número importante de Importadores, con la consiguiente dispersión o diferencial en sus calidades microbiológicas.</a:t>
            </a:r>
          </a:p>
          <a:p>
            <a:endParaRPr lang="es-ES"/>
          </a:p>
          <a:p>
            <a:r>
              <a:rPr lang="es-ES"/>
              <a:t>Incorporar RAM, por factores ambientales en proceso. </a:t>
            </a:r>
          </a:p>
          <a:p>
            <a:endParaRPr lang="es-ES"/>
          </a:p>
          <a:p>
            <a:r>
              <a:rPr lang="es-ES"/>
              <a:t>E.coli y Salmonella se mantienen igual a RSA anterior.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84213" y="685800"/>
            <a:ext cx="755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Propuesta: </a:t>
            </a:r>
          </a:p>
          <a:p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14.7.2 Hortalizas Desecadas o Deshidratadas.</a:t>
            </a:r>
          </a:p>
        </p:txBody>
      </p:sp>
      <p:graphicFrame>
        <p:nvGraphicFramePr>
          <p:cNvPr id="11322" name="Group 58"/>
          <p:cNvGraphicFramePr>
            <a:graphicFrameLocks noGrp="1"/>
          </p:cNvGraphicFramePr>
          <p:nvPr/>
        </p:nvGraphicFramePr>
        <p:xfrm>
          <a:off x="684213" y="1557338"/>
          <a:ext cx="7345362" cy="1500187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704850"/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6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Salmonella en 25 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1 Rectángulo"/>
          <p:cNvSpPr>
            <a:spLocks noChangeArrowheads="1"/>
          </p:cNvSpPr>
          <p:nvPr/>
        </p:nvSpPr>
        <p:spPr bwMode="auto">
          <a:xfrm>
            <a:off x="684213" y="3789363"/>
            <a:ext cx="3890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6600"/>
                </a:solidFill>
              </a:rPr>
              <a:t>Consideraciones de la propuesta:</a:t>
            </a:r>
          </a:p>
          <a:p>
            <a:endParaRPr lang="es-CL" b="1"/>
          </a:p>
          <a:p>
            <a:r>
              <a:rPr lang="es-CL" b="1"/>
              <a:t>Sigue ICMSF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5"/>
          <p:cNvSpPr>
            <a:spLocks noChangeArrowheads="1"/>
          </p:cNvSpPr>
          <p:nvPr/>
        </p:nvSpPr>
        <p:spPr bwMode="auto">
          <a:xfrm>
            <a:off x="611188" y="1773238"/>
            <a:ext cx="561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RSA:    7.2.- Confitería de azúcares y Frutos Secos</a:t>
            </a:r>
          </a:p>
        </p:txBody>
      </p:sp>
      <p:graphicFrame>
        <p:nvGraphicFramePr>
          <p:cNvPr id="62500" name="Group 36"/>
          <p:cNvGraphicFramePr>
            <a:graphicFrameLocks noGrp="1"/>
          </p:cNvGraphicFramePr>
          <p:nvPr/>
        </p:nvGraphicFramePr>
        <p:xfrm>
          <a:off x="565150" y="2492375"/>
          <a:ext cx="7775575" cy="1616075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1135063"/>
              </a:tblGrid>
              <a:tr h="3966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3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Rcto. Levaduras</a:t>
                      </a: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Text Box 65"/>
          <p:cNvSpPr txBox="1">
            <a:spLocks noChangeArrowheads="1"/>
          </p:cNvSpPr>
          <p:nvPr/>
        </p:nvSpPr>
        <p:spPr bwMode="auto">
          <a:xfrm>
            <a:off x="1722438" y="419100"/>
            <a:ext cx="594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400">
                <a:solidFill>
                  <a:srgbClr val="0000FF"/>
                </a:solidFill>
              </a:rPr>
              <a:t>5.- Confitería de azúcares y Frutos Secos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744538" y="4029075"/>
            <a:ext cx="3736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solidFill>
                  <a:srgbClr val="0000FF"/>
                </a:solidFill>
              </a:rPr>
              <a:t>Propuesta: separar a pasar al 14.7</a:t>
            </a:r>
          </a:p>
          <a:p>
            <a:r>
              <a:rPr lang="es-ES">
                <a:solidFill>
                  <a:srgbClr val="0000FF"/>
                </a:solidFill>
              </a:rPr>
              <a:t>14.7.3 Frutos secos tipo nuez </a:t>
            </a:r>
            <a:endParaRPr lang="es-ES" b="1">
              <a:solidFill>
                <a:srgbClr val="0000FF"/>
              </a:solidFill>
            </a:endParaRPr>
          </a:p>
        </p:txBody>
      </p:sp>
      <p:graphicFrame>
        <p:nvGraphicFramePr>
          <p:cNvPr id="62470" name="Group 6"/>
          <p:cNvGraphicFramePr>
            <a:graphicFrameLocks noGrp="1"/>
          </p:cNvGraphicFramePr>
          <p:nvPr/>
        </p:nvGraphicFramePr>
        <p:xfrm>
          <a:off x="611188" y="4868863"/>
          <a:ext cx="7697787" cy="1462087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1056555"/>
              </a:tblGrid>
              <a:tr h="5040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gramos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4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Salmonella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Rectangle 35"/>
          <p:cNvSpPr>
            <a:spLocks noChangeArrowheads="1"/>
          </p:cNvSpPr>
          <p:nvPr/>
        </p:nvSpPr>
        <p:spPr bwMode="auto">
          <a:xfrm>
            <a:off x="611188" y="369888"/>
            <a:ext cx="5249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solidFill>
                  <a:srgbClr val="0000FF"/>
                </a:solidFill>
              </a:rPr>
              <a:t>Propuesta: separar y dejar Confitería igual a RSA</a:t>
            </a:r>
          </a:p>
          <a:p>
            <a:r>
              <a:rPr lang="es-ES">
                <a:solidFill>
                  <a:srgbClr val="0000FF"/>
                </a:solidFill>
              </a:rPr>
              <a:t>7.2.- Confitería de azúcares</a:t>
            </a:r>
          </a:p>
        </p:txBody>
      </p:sp>
      <p:graphicFrame>
        <p:nvGraphicFramePr>
          <p:cNvPr id="62500" name="Group 36"/>
          <p:cNvGraphicFramePr>
            <a:graphicFrameLocks noGrp="1"/>
          </p:cNvGraphicFramePr>
          <p:nvPr/>
        </p:nvGraphicFramePr>
        <p:xfrm>
          <a:off x="631825" y="1196975"/>
          <a:ext cx="7775575" cy="1382713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1135063"/>
              </a:tblGrid>
              <a:tr h="3966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72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Rcto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Levaduras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</a:p>
                  </a:txBody>
                  <a:tcPr marT="45691" marB="456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6" name="1 Rectángulo"/>
          <p:cNvSpPr>
            <a:spLocks noChangeArrowheads="1"/>
          </p:cNvSpPr>
          <p:nvPr/>
        </p:nvSpPr>
        <p:spPr bwMode="auto">
          <a:xfrm>
            <a:off x="611188" y="2852738"/>
            <a:ext cx="7777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1600"/>
              <a:t>Consideración: Se deja solo el Rec. Levaduras, tomando en cuenta la condición intrínseca del alto nivel de preservación del alimento por la concentración de azúcares.</a:t>
            </a:r>
            <a:endParaRPr lang="es-E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655638" y="2349500"/>
            <a:ext cx="755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6.- Frutas y Hortalizas Congeladas</a:t>
            </a:r>
          </a:p>
        </p:txBody>
      </p:sp>
      <p:sp>
        <p:nvSpPr>
          <p:cNvPr id="17411" name="Text Box 56"/>
          <p:cNvSpPr txBox="1">
            <a:spLocks noChangeArrowheads="1"/>
          </p:cNvSpPr>
          <p:nvPr/>
        </p:nvSpPr>
        <p:spPr bwMode="auto">
          <a:xfrm>
            <a:off x="539750" y="3573463"/>
            <a:ext cx="8335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14.4 Frutas y otros vegetales comestibles congelados que requieren cocción</a:t>
            </a:r>
          </a:p>
        </p:txBody>
      </p:sp>
      <p:sp>
        <p:nvSpPr>
          <p:cNvPr id="17412" name="Text Box 81"/>
          <p:cNvSpPr txBox="1">
            <a:spLocks noChangeArrowheads="1"/>
          </p:cNvSpPr>
          <p:nvPr/>
        </p:nvSpPr>
        <p:spPr bwMode="auto">
          <a:xfrm>
            <a:off x="655638" y="4437063"/>
            <a:ext cx="750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14.5 Frutas y  otros Vegetales comestibles congelados que no </a:t>
            </a:r>
          </a:p>
          <a:p>
            <a:r>
              <a:rPr lang="es-ES" b="1"/>
              <a:t>        requieren cocción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9" name="Group 59"/>
          <p:cNvGraphicFramePr>
            <a:graphicFrameLocks noGrp="1"/>
          </p:cNvGraphicFramePr>
          <p:nvPr/>
        </p:nvGraphicFramePr>
        <p:xfrm>
          <a:off x="900113" y="2060575"/>
          <a:ext cx="7704137" cy="2581275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889000"/>
                <a:gridCol w="863600"/>
              </a:tblGrid>
              <a:tr h="5761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61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6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Enterobacteriaceas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9" name="Text Box 56"/>
          <p:cNvSpPr txBox="1">
            <a:spLocks noChangeArrowheads="1"/>
          </p:cNvSpPr>
          <p:nvPr/>
        </p:nvSpPr>
        <p:spPr bwMode="auto">
          <a:xfrm>
            <a:off x="833438" y="630238"/>
            <a:ext cx="83359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RSA:</a:t>
            </a:r>
          </a:p>
          <a:p>
            <a:r>
              <a:rPr lang="es-ES" b="1"/>
              <a:t>14.4 Frutas y otros vegetales comestibles congelados</a:t>
            </a:r>
          </a:p>
          <a:p>
            <a:r>
              <a:rPr lang="es-ES" b="1"/>
              <a:t>que requieren cocción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7" name="Group 87"/>
          <p:cNvGraphicFramePr>
            <a:graphicFrameLocks noGrp="1"/>
          </p:cNvGraphicFramePr>
          <p:nvPr>
            <p:ph sz="half" idx="2"/>
          </p:nvPr>
        </p:nvGraphicFramePr>
        <p:xfrm>
          <a:off x="179388" y="1989138"/>
          <a:ext cx="8785225" cy="2438400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1108075"/>
                <a:gridCol w="849313"/>
              </a:tblGrid>
              <a:tr h="57926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2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1" name="Text Box 81"/>
          <p:cNvSpPr txBox="1">
            <a:spLocks noChangeArrowheads="1"/>
          </p:cNvSpPr>
          <p:nvPr/>
        </p:nvSpPr>
        <p:spPr bwMode="auto">
          <a:xfrm>
            <a:off x="179388" y="836613"/>
            <a:ext cx="8856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/>
              <a:t>RSA:</a:t>
            </a:r>
          </a:p>
          <a:p>
            <a:pPr algn="just"/>
            <a:r>
              <a:rPr lang="es-ES" b="1"/>
              <a:t>14.5 Frutas y  otros Vegetales comestibles congelados</a:t>
            </a:r>
          </a:p>
          <a:p>
            <a:pPr algn="just"/>
            <a:r>
              <a:rPr lang="es-ES" b="1"/>
              <a:t>que no requieren cocción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7" name="Group 87"/>
          <p:cNvGraphicFramePr>
            <a:graphicFrameLocks noGrp="1"/>
          </p:cNvGraphicFramePr>
          <p:nvPr>
            <p:ph sz="half" idx="2"/>
          </p:nvPr>
        </p:nvGraphicFramePr>
        <p:xfrm>
          <a:off x="138113" y="1011238"/>
          <a:ext cx="8785225" cy="2073275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990426"/>
                <a:gridCol w="966962"/>
              </a:tblGrid>
              <a:tr h="5794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3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10 </a:t>
                      </a:r>
                      <a:r>
                        <a:rPr kumimoji="0" lang="es-E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s-E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s-ES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7" name="Text Box 81"/>
          <p:cNvSpPr txBox="1">
            <a:spLocks noChangeArrowheads="1"/>
          </p:cNvSpPr>
          <p:nvPr/>
        </p:nvSpPr>
        <p:spPr bwMode="auto">
          <a:xfrm>
            <a:off x="138113" y="333375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>
                <a:solidFill>
                  <a:srgbClr val="0000FF"/>
                </a:solidFill>
              </a:rPr>
              <a:t>Propuesta:</a:t>
            </a:r>
          </a:p>
          <a:p>
            <a:pPr algn="just"/>
            <a:r>
              <a:rPr lang="es-ES" b="1">
                <a:solidFill>
                  <a:srgbClr val="0000FF"/>
                </a:solidFill>
              </a:rPr>
              <a:t>14.4 Frutas congeladas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95288" y="3427413"/>
            <a:ext cx="835342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006600"/>
                </a:solidFill>
              </a:rPr>
              <a:t>Consideraciones de la propuesta:</a:t>
            </a:r>
          </a:p>
          <a:p>
            <a:pPr>
              <a:defRPr/>
            </a:pPr>
            <a:endParaRPr lang="es-ES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600" dirty="0"/>
              <a:t>Separar frutas de hortalizas, porque tienen perfiles distintos en términos de cargas microbianas iniciales.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600" dirty="0"/>
              <a:t>De lo revisado, ninguna fruta requiere cocción, por eso tampoco requieren separación. </a:t>
            </a:r>
            <a:endParaRPr lang="es-ES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sz="1600" dirty="0"/>
              <a:t>En el rubro Frutas </a:t>
            </a:r>
            <a:r>
              <a:rPr lang="es-MX" sz="1600" dirty="0"/>
              <a:t>Congeladas, existe importaciones, </a:t>
            </a:r>
            <a:r>
              <a:rPr lang="es-MX" sz="1600" dirty="0"/>
              <a:t>con la consiguiente dispersión o diferencial en sus calidades microbiológicas</a:t>
            </a:r>
            <a:r>
              <a:rPr lang="es-MX" sz="1600" dirty="0"/>
              <a:t>.</a:t>
            </a:r>
            <a:endParaRPr lang="es-ES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600" dirty="0"/>
              <a:t>Eliminar RAM, ya que se deja </a:t>
            </a:r>
            <a:r>
              <a:rPr lang="es-ES" sz="1600" dirty="0" err="1"/>
              <a:t>Enterobacterias</a:t>
            </a:r>
            <a:r>
              <a:rPr lang="es-ES" sz="1600" dirty="0"/>
              <a:t> como indicador </a:t>
            </a:r>
            <a:r>
              <a:rPr lang="es-ES" sz="1600" dirty="0">
                <a:solidFill>
                  <a:srgbClr val="0000FF"/>
                </a:solidFill>
              </a:rPr>
              <a:t>en Frutas.</a:t>
            </a:r>
            <a:endParaRPr lang="es-E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7" name="Group 87"/>
          <p:cNvGraphicFramePr>
            <a:graphicFrameLocks noGrp="1"/>
          </p:cNvGraphicFramePr>
          <p:nvPr>
            <p:ph sz="half" idx="2"/>
          </p:nvPr>
        </p:nvGraphicFramePr>
        <p:xfrm>
          <a:off x="215900" y="1484313"/>
          <a:ext cx="8785225" cy="2073275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1108075"/>
                <a:gridCol w="849313"/>
              </a:tblGrid>
              <a:tr h="57944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3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1" name="Text Box 81"/>
          <p:cNvSpPr txBox="1">
            <a:spLocks noChangeArrowheads="1"/>
          </p:cNvSpPr>
          <p:nvPr/>
        </p:nvSpPr>
        <p:spPr bwMode="auto">
          <a:xfrm>
            <a:off x="179388" y="374650"/>
            <a:ext cx="8856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>
                <a:solidFill>
                  <a:srgbClr val="0000FF"/>
                </a:solidFill>
              </a:rPr>
              <a:t>Propuesta: </a:t>
            </a:r>
          </a:p>
          <a:p>
            <a:pPr algn="just"/>
            <a:r>
              <a:rPr lang="es-ES" b="1">
                <a:solidFill>
                  <a:srgbClr val="0000FF"/>
                </a:solidFill>
              </a:rPr>
              <a:t>14.5 Hortalizas congeladas</a:t>
            </a:r>
          </a:p>
          <a:p>
            <a:pPr algn="just"/>
            <a:r>
              <a:rPr lang="es-ES" b="1">
                <a:solidFill>
                  <a:srgbClr val="0000FF"/>
                </a:solidFill>
              </a:rPr>
              <a:t>14.5.1 Hortalizas congeladas que </a:t>
            </a:r>
            <a:r>
              <a:rPr lang="es-ES" b="1">
                <a:solidFill>
                  <a:srgbClr val="006600"/>
                </a:solidFill>
              </a:rPr>
              <a:t>no </a:t>
            </a:r>
            <a:r>
              <a:rPr lang="es-ES" b="1">
                <a:solidFill>
                  <a:srgbClr val="0000FF"/>
                </a:solidFill>
              </a:rPr>
              <a:t>requieren cocción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68313" y="4356100"/>
            <a:ext cx="85677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006600"/>
                </a:solidFill>
              </a:rPr>
              <a:t>Consideraciones de la propuesta:</a:t>
            </a:r>
          </a:p>
          <a:p>
            <a:pPr>
              <a:defRPr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 err="1"/>
              <a:t>Idem</a:t>
            </a:r>
            <a:r>
              <a:rPr lang="es-ES" dirty="0"/>
              <a:t> anterior.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Eliminar RAM, ya que se deja </a:t>
            </a:r>
            <a:r>
              <a:rPr lang="es-ES" dirty="0" err="1"/>
              <a:t>Enterobacterias</a:t>
            </a:r>
            <a:r>
              <a:rPr lang="es-ES" dirty="0"/>
              <a:t> como </a:t>
            </a:r>
            <a:r>
              <a:rPr lang="es-ES" dirty="0"/>
              <a:t>indicador </a:t>
            </a:r>
            <a:r>
              <a:rPr lang="es-ES" dirty="0">
                <a:solidFill>
                  <a:srgbClr val="0000FF"/>
                </a:solidFill>
              </a:rPr>
              <a:t>en Hortalizas</a:t>
            </a:r>
            <a:r>
              <a:rPr lang="es-ES" dirty="0">
                <a:solidFill>
                  <a:srgbClr val="006600"/>
                </a:solidFill>
              </a:rPr>
              <a:t>.</a:t>
            </a:r>
            <a:endParaRPr lang="es-E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81013" y="1460500"/>
            <a:ext cx="82804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s-CL" sz="2000" dirty="0" err="1">
                <a:cs typeface="Times New Roman" pitchFamily="18" charset="0"/>
              </a:rPr>
              <a:t>Indice</a:t>
            </a:r>
            <a:r>
              <a:rPr lang="es-CL" sz="2000" dirty="0"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s-CL" sz="2000" dirty="0">
              <a:cs typeface="Times New Roman" pitchFamily="18" charset="0"/>
            </a:endParaRP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CL" dirty="0">
                <a:cs typeface="Times New Roman" pitchFamily="18" charset="0"/>
              </a:rPr>
              <a:t>Frutas y Hortalizas Pre-elaboradas en RSA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CL" dirty="0">
                <a:cs typeface="Times New Roman" pitchFamily="18" charset="0"/>
              </a:rPr>
              <a:t>Especias y Condimentos: RSA y Propuesta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dirty="0">
                <a:cs typeface="Times New Roman" pitchFamily="18" charset="0"/>
              </a:rPr>
              <a:t>Té y Hierbas para Infusiones: RSA y Propuesta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CL" dirty="0">
                <a:cs typeface="Times New Roman" pitchFamily="18" charset="0"/>
              </a:rPr>
              <a:t>Frutas y Hortalizas Deshidratadas/Desecadas: RSA y Propuesta.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" dirty="0"/>
              <a:t>Confitería de azúcares y Frutos Secos: RSA y Propuesta.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CL" dirty="0">
                <a:cs typeface="Times New Roman" pitchFamily="18" charset="0"/>
              </a:rPr>
              <a:t>Frutas y Hortalizas Congeladas: RSA y Propuesta</a:t>
            </a:r>
          </a:p>
          <a:p>
            <a:pPr marL="533400" indent="-5334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CL" dirty="0">
                <a:cs typeface="Times New Roman" pitchFamily="18" charset="0"/>
              </a:rPr>
              <a:t>Jugos de Frutas y Hortalizas: RSA y Propuesta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7" name="Group 87"/>
          <p:cNvGraphicFramePr>
            <a:graphicFrameLocks noGrp="1"/>
          </p:cNvGraphicFramePr>
          <p:nvPr>
            <p:ph sz="half" idx="2"/>
          </p:nvPr>
        </p:nvGraphicFramePr>
        <p:xfrm>
          <a:off x="179388" y="1989138"/>
          <a:ext cx="8785225" cy="1736725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1108075"/>
                <a:gridCol w="849313"/>
              </a:tblGrid>
              <a:tr h="57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0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9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s-ES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s-E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7" name="Text Box 81"/>
          <p:cNvSpPr txBox="1">
            <a:spLocks noChangeArrowheads="1"/>
          </p:cNvSpPr>
          <p:nvPr/>
        </p:nvSpPr>
        <p:spPr bwMode="auto">
          <a:xfrm>
            <a:off x="179388" y="620713"/>
            <a:ext cx="8856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>
                <a:solidFill>
                  <a:srgbClr val="0000FF"/>
                </a:solidFill>
              </a:rPr>
              <a:t>Propuesta: </a:t>
            </a:r>
          </a:p>
          <a:p>
            <a:pPr algn="just"/>
            <a:r>
              <a:rPr lang="es-ES" b="1">
                <a:solidFill>
                  <a:srgbClr val="0000FF"/>
                </a:solidFill>
              </a:rPr>
              <a:t>14.5 Hortalizas congeladas</a:t>
            </a:r>
          </a:p>
          <a:p>
            <a:pPr algn="just"/>
            <a:r>
              <a:rPr lang="es-ES" b="1">
                <a:solidFill>
                  <a:srgbClr val="0000FF"/>
                </a:solidFill>
              </a:rPr>
              <a:t>14.5.2 Hortalizas congeladas que requieren cocción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695325" y="2205038"/>
            <a:ext cx="75596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7.- Jugos de Frutas y Hortalizas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2" name="Group 58"/>
          <p:cNvGraphicFramePr>
            <a:graphicFrameLocks noGrp="1"/>
          </p:cNvGraphicFramePr>
          <p:nvPr>
            <p:ph sz="half" idx="2"/>
          </p:nvPr>
        </p:nvGraphicFramePr>
        <p:xfrm>
          <a:off x="244475" y="1125538"/>
          <a:ext cx="8785225" cy="1706562"/>
        </p:xfrm>
        <a:graphic>
          <a:graphicData uri="http://schemas.openxmlformats.org/drawingml/2006/table">
            <a:tbl>
              <a:tblPr/>
              <a:tblGrid>
                <a:gridCol w="2355850"/>
                <a:gridCol w="1644650"/>
                <a:gridCol w="1071562"/>
                <a:gridCol w="1036638"/>
                <a:gridCol w="719137"/>
                <a:gridCol w="1108075"/>
                <a:gridCol w="849313"/>
              </a:tblGrid>
              <a:tr h="5790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1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5" name="Text Box 56"/>
          <p:cNvSpPr txBox="1">
            <a:spLocks noChangeArrowheads="1"/>
          </p:cNvSpPr>
          <p:nvPr/>
        </p:nvSpPr>
        <p:spPr bwMode="auto">
          <a:xfrm>
            <a:off x="287338" y="325438"/>
            <a:ext cx="7504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RSA:  14.6 Zumos, Néctares, bebidas a base de frutas y verduras no pasteurizados</a:t>
            </a:r>
          </a:p>
        </p:txBody>
      </p:sp>
      <p:sp>
        <p:nvSpPr>
          <p:cNvPr id="24616" name="Text Box 56"/>
          <p:cNvSpPr txBox="1">
            <a:spLocks noChangeArrowheads="1"/>
          </p:cNvSpPr>
          <p:nvPr/>
        </p:nvSpPr>
        <p:spPr bwMode="auto">
          <a:xfrm>
            <a:off x="179388" y="3284538"/>
            <a:ext cx="7956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0000FF"/>
                </a:solidFill>
              </a:rPr>
              <a:t>Propuesta</a:t>
            </a:r>
          </a:p>
          <a:p>
            <a:r>
              <a:rPr lang="es-ES" b="1">
                <a:solidFill>
                  <a:srgbClr val="0000FF"/>
                </a:solidFill>
              </a:rPr>
              <a:t>14.6 Zumos, Néctares, bebidas a base de </a:t>
            </a:r>
            <a:r>
              <a:rPr lang="es-ES" b="1">
                <a:solidFill>
                  <a:srgbClr val="006600"/>
                </a:solidFill>
              </a:rPr>
              <a:t>Hortalizas </a:t>
            </a:r>
            <a:r>
              <a:rPr lang="es-ES" b="1">
                <a:solidFill>
                  <a:srgbClr val="0000FF"/>
                </a:solidFill>
              </a:rPr>
              <a:t>no pasteurizados</a:t>
            </a:r>
          </a:p>
        </p:txBody>
      </p:sp>
      <p:graphicFrame>
        <p:nvGraphicFramePr>
          <p:cNvPr id="6" name="Group 58"/>
          <p:cNvGraphicFramePr>
            <a:graphicFrameLocks/>
          </p:cNvGraphicFramePr>
          <p:nvPr/>
        </p:nvGraphicFramePr>
        <p:xfrm>
          <a:off x="107950" y="4076700"/>
          <a:ext cx="8893175" cy="1889125"/>
        </p:xfrm>
        <a:graphic>
          <a:graphicData uri="http://schemas.openxmlformats.org/drawingml/2006/table">
            <a:tbl>
              <a:tblPr/>
              <a:tblGrid>
                <a:gridCol w="2278417"/>
                <a:gridCol w="1616941"/>
                <a:gridCol w="1028962"/>
                <a:gridCol w="1028962"/>
                <a:gridCol w="808470"/>
                <a:gridCol w="1102460"/>
                <a:gridCol w="1028962"/>
              </a:tblGrid>
              <a:tr h="3961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1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* 10 </a:t>
                      </a:r>
                      <a:r>
                        <a:rPr kumimoji="0" lang="es-E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s-ES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* 10 </a:t>
                      </a:r>
                      <a:r>
                        <a:rPr kumimoji="0" lang="es-ES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43" marR="91443" marT="45674" marB="456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3" marR="91443" marT="45674" marB="456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L="91443" marR="91443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43" marR="91443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3" marR="91443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43" marR="91443"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3" marR="91443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3" marR="91443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L="91443" marR="91443"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7488237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s-CL" b="1" dirty="0">
                <a:solidFill>
                  <a:srgbClr val="006600"/>
                </a:solidFill>
                <a:cs typeface="Times New Roman" pitchFamily="18" charset="0"/>
              </a:rPr>
              <a:t>Consideraciones para la propuesta </a:t>
            </a:r>
          </a:p>
          <a:p>
            <a:pPr>
              <a:defRPr/>
            </a:pPr>
            <a:endParaRPr lang="es-ES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s-ES" dirty="0">
                <a:solidFill>
                  <a:srgbClr val="0000FF"/>
                </a:solidFill>
              </a:rPr>
              <a:t>Jugos de Frutas:</a:t>
            </a:r>
          </a:p>
          <a:p>
            <a:pPr>
              <a:defRPr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Sigue ICMSF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>
                <a:solidFill>
                  <a:srgbClr val="0000FF"/>
                </a:solidFill>
              </a:rPr>
              <a:t>Jugos de Hortalizas:</a:t>
            </a:r>
          </a:p>
          <a:p>
            <a:pPr>
              <a:defRPr/>
            </a:pPr>
            <a:endParaRPr lang="es-ES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Se incluye </a:t>
            </a:r>
            <a:r>
              <a:rPr lang="es-ES" dirty="0" err="1"/>
              <a:t>Enterobacterias</a:t>
            </a:r>
            <a:r>
              <a:rPr lang="es-ES" dirty="0"/>
              <a:t> como indicador de control de </a:t>
            </a:r>
            <a:r>
              <a:rPr lang="es-ES" dirty="0"/>
              <a:t>proceso </a:t>
            </a:r>
            <a:r>
              <a:rPr lang="es-ES" dirty="0"/>
              <a:t>y </a:t>
            </a:r>
            <a:r>
              <a:rPr lang="es-ES" dirty="0"/>
              <a:t>manejo </a:t>
            </a:r>
            <a:r>
              <a:rPr lang="es-ES" dirty="0"/>
              <a:t>de Materias Primas.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Se incluyen patógenos para cubrir gastroenteritis.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98488" y="2201863"/>
            <a:ext cx="7559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CL" sz="2400" b="1">
                <a:solidFill>
                  <a:schemeClr val="hlink"/>
                </a:solidFill>
              </a:rPr>
              <a:t>1.- Frutas y Hortalizas Pre - elaboradas en RSA</a:t>
            </a:r>
            <a:r>
              <a:rPr lang="es-CL" sz="2000" b="1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123" name="Text Box 81"/>
          <p:cNvSpPr txBox="1">
            <a:spLocks noChangeArrowheads="1"/>
          </p:cNvSpPr>
          <p:nvPr/>
        </p:nvSpPr>
        <p:spPr bwMode="auto">
          <a:xfrm>
            <a:off x="566738" y="3113088"/>
            <a:ext cx="789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14.2 Frutas y  otros Vegetales Pre-elaborados, listos para el consumo</a:t>
            </a:r>
          </a:p>
        </p:txBody>
      </p:sp>
      <p:sp>
        <p:nvSpPr>
          <p:cNvPr id="5124" name="Text Box 73"/>
          <p:cNvSpPr txBox="1">
            <a:spLocks noChangeArrowheads="1"/>
          </p:cNvSpPr>
          <p:nvPr/>
        </p:nvSpPr>
        <p:spPr bwMode="auto">
          <a:xfrm>
            <a:off x="552450" y="3544888"/>
            <a:ext cx="792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14.3 Frutas y otros vegetales comestibles pre-elaborados que requieren cocción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Group 2"/>
          <p:cNvGraphicFramePr>
            <a:graphicFrameLocks noGrp="1"/>
          </p:cNvGraphicFramePr>
          <p:nvPr>
            <p:ph sz="half" idx="2"/>
          </p:nvPr>
        </p:nvGraphicFramePr>
        <p:xfrm>
          <a:off x="107950" y="1484313"/>
          <a:ext cx="8856663" cy="3676696"/>
        </p:xfrm>
        <a:graphic>
          <a:graphicData uri="http://schemas.openxmlformats.org/drawingml/2006/table">
            <a:tbl>
              <a:tblPr/>
              <a:tblGrid>
                <a:gridCol w="2376488"/>
                <a:gridCol w="1655762"/>
                <a:gridCol w="1079500"/>
                <a:gridCol w="1046163"/>
                <a:gridCol w="725487"/>
                <a:gridCol w="1116013"/>
                <a:gridCol w="857250"/>
              </a:tblGrid>
              <a:tr h="7204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19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 *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 x 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E. coli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S.aureus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s-E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3" name="Text Box 80"/>
          <p:cNvSpPr txBox="1">
            <a:spLocks noChangeArrowheads="1"/>
          </p:cNvSpPr>
          <p:nvPr/>
        </p:nvSpPr>
        <p:spPr bwMode="auto">
          <a:xfrm>
            <a:off x="179388" y="5300663"/>
            <a:ext cx="720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hlink"/>
                </a:solidFill>
              </a:rPr>
              <a:t>**Aprobado, en vías de oficialización.</a:t>
            </a:r>
          </a:p>
        </p:txBody>
      </p:sp>
      <p:sp>
        <p:nvSpPr>
          <p:cNvPr id="6224" name="Text Box 81"/>
          <p:cNvSpPr txBox="1">
            <a:spLocks noChangeArrowheads="1"/>
          </p:cNvSpPr>
          <p:nvPr/>
        </p:nvSpPr>
        <p:spPr bwMode="auto">
          <a:xfrm>
            <a:off x="0" y="765175"/>
            <a:ext cx="789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14.2 Frutas y  otros Vegetales Pre-elaborados, listos para el consumo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8313" y="-242888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CL" b="1">
              <a:latin typeface="Times New Roman" pitchFamily="18" charset="0"/>
            </a:endParaRPr>
          </a:p>
        </p:txBody>
      </p:sp>
      <p:graphicFrame>
        <p:nvGraphicFramePr>
          <p:cNvPr id="9306" name="Group 90"/>
          <p:cNvGraphicFramePr>
            <a:graphicFrameLocks noGrp="1"/>
          </p:cNvGraphicFramePr>
          <p:nvPr/>
        </p:nvGraphicFramePr>
        <p:xfrm>
          <a:off x="684213" y="2133600"/>
          <a:ext cx="7704137" cy="2706688"/>
        </p:xfrm>
        <a:graphic>
          <a:graphicData uri="http://schemas.openxmlformats.org/drawingml/2006/table">
            <a:tbl>
              <a:tblPr/>
              <a:tblGrid>
                <a:gridCol w="2472175"/>
                <a:gridCol w="1365136"/>
                <a:gridCol w="1047662"/>
                <a:gridCol w="604787"/>
                <a:gridCol w="604786"/>
                <a:gridCol w="817495"/>
                <a:gridCol w="792096"/>
              </a:tblGrid>
              <a:tr h="6668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Parámetros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de muestreo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Límite por gramo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31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Categoría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0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Enterobacterias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kern="1200" dirty="0" smtClean="0">
                          <a:solidFill>
                            <a:schemeClr val="hlink"/>
                          </a:solidFill>
                          <a:latin typeface="Arial" charset="0"/>
                          <a:ea typeface="+mn-ea"/>
                          <a:cs typeface="Arial" charset="0"/>
                        </a:rPr>
                        <a:t>** Propuesta Eliminar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5x10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S.aureus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s-E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6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Salmonella en 25 g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2" marR="91432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</a:t>
                      </a:r>
                    </a:p>
                  </a:txBody>
                  <a:tcPr marL="91432" marR="91432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6" name="Text Box 73"/>
          <p:cNvSpPr txBox="1">
            <a:spLocks noChangeArrowheads="1"/>
          </p:cNvSpPr>
          <p:nvPr/>
        </p:nvSpPr>
        <p:spPr bwMode="auto">
          <a:xfrm>
            <a:off x="684213" y="620713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14.3 Frutas y otros vegetales comestibles pre-elaborados que requieren cocción</a:t>
            </a:r>
          </a:p>
        </p:txBody>
      </p:sp>
      <p:sp>
        <p:nvSpPr>
          <p:cNvPr id="7217" name="Text Box 80"/>
          <p:cNvSpPr txBox="1">
            <a:spLocks noChangeArrowheads="1"/>
          </p:cNvSpPr>
          <p:nvPr/>
        </p:nvSpPr>
        <p:spPr bwMode="auto">
          <a:xfrm>
            <a:off x="827088" y="5300663"/>
            <a:ext cx="6553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chemeClr val="hlink"/>
                </a:solidFill>
              </a:rPr>
              <a:t>**Aprobado, en vías de oficialización.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619250" y="2859088"/>
            <a:ext cx="6048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CL" sz="2800" b="1">
                <a:solidFill>
                  <a:schemeClr val="hlink"/>
                </a:solidFill>
              </a:rPr>
              <a:t>2.- Especias y Condimentos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6" name="Group 60"/>
          <p:cNvGraphicFramePr>
            <a:graphicFrameLocks noGrp="1"/>
          </p:cNvGraphicFramePr>
          <p:nvPr/>
        </p:nvGraphicFramePr>
        <p:xfrm>
          <a:off x="727075" y="692150"/>
          <a:ext cx="7345362" cy="2701926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704850"/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6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Mohos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C.perfringens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Salmonella en 50 g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1" name="Text Box 56"/>
          <p:cNvSpPr txBox="1">
            <a:spLocks noChangeArrowheads="1"/>
          </p:cNvSpPr>
          <p:nvPr/>
        </p:nvSpPr>
        <p:spPr bwMode="auto">
          <a:xfrm>
            <a:off x="727075" y="109538"/>
            <a:ext cx="412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0000FF"/>
                </a:solidFill>
              </a:rPr>
              <a:t>RSA: 13.1 Especias y Condimentos </a:t>
            </a:r>
          </a:p>
        </p:txBody>
      </p:sp>
      <p:sp>
        <p:nvSpPr>
          <p:cNvPr id="9272" name="Text Box 58"/>
          <p:cNvSpPr txBox="1">
            <a:spLocks noChangeArrowheads="1"/>
          </p:cNvSpPr>
          <p:nvPr/>
        </p:nvSpPr>
        <p:spPr bwMode="auto">
          <a:xfrm>
            <a:off x="950913" y="5681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CL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7075" y="3644900"/>
            <a:ext cx="755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s-CL" sz="2000" b="1" dirty="0">
                <a:solidFill>
                  <a:srgbClr val="0000FF"/>
                </a:solidFill>
                <a:cs typeface="Times New Roman" pitchFamily="18" charset="0"/>
              </a:rPr>
              <a:t>Propuesta: </a:t>
            </a:r>
            <a:r>
              <a:rPr lang="es-ES" sz="2000" b="1" dirty="0">
                <a:solidFill>
                  <a:srgbClr val="0000FF"/>
                </a:solidFill>
              </a:rPr>
              <a:t>13.1 </a:t>
            </a:r>
            <a:r>
              <a:rPr lang="es-CL" sz="2000" b="1" dirty="0">
                <a:solidFill>
                  <a:srgbClr val="0000FF"/>
                </a:solidFill>
              </a:rPr>
              <a:t>Especias, </a:t>
            </a:r>
            <a:r>
              <a:rPr lang="es-CL" sz="2000" b="1" dirty="0">
                <a:solidFill>
                  <a:srgbClr val="006600"/>
                </a:solidFill>
              </a:rPr>
              <a:t>Hierbas</a:t>
            </a:r>
            <a:r>
              <a:rPr lang="es-CL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L" sz="2000" b="1" dirty="0">
                <a:solidFill>
                  <a:srgbClr val="0000FF"/>
                </a:solidFill>
              </a:rPr>
              <a:t>y Condimentos</a:t>
            </a:r>
            <a:r>
              <a:rPr lang="es-CL" sz="20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Group 61"/>
          <p:cNvGraphicFramePr>
            <a:graphicFrameLocks noGrp="1"/>
          </p:cNvGraphicFramePr>
          <p:nvPr/>
        </p:nvGraphicFramePr>
        <p:xfrm>
          <a:off x="700088" y="4221163"/>
          <a:ext cx="7345362" cy="2338387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704850"/>
              </a:tblGrid>
              <a:tr h="43232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4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5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Mohos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5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5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Salmonella en 50 g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Rectángulo"/>
          <p:cNvSpPr>
            <a:spLocks noChangeArrowheads="1"/>
          </p:cNvSpPr>
          <p:nvPr/>
        </p:nvSpPr>
        <p:spPr bwMode="auto">
          <a:xfrm>
            <a:off x="2124075" y="2670175"/>
            <a:ext cx="5295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rgbClr val="0000FF"/>
                </a:solidFill>
              </a:rPr>
              <a:t>3.- Té y Hierbas para Infusiones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82600" y="3748088"/>
            <a:ext cx="6840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CL" b="1">
                <a:solidFill>
                  <a:srgbClr val="0000FF"/>
                </a:solidFill>
                <a:cs typeface="Times New Roman" pitchFamily="18" charset="0"/>
              </a:rPr>
              <a:t>Propuesta:   </a:t>
            </a:r>
            <a:r>
              <a:rPr lang="es-ES" b="1">
                <a:solidFill>
                  <a:srgbClr val="0000FF"/>
                </a:solidFill>
              </a:rPr>
              <a:t>17.2.- Té y Hierbas para Infusiones 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482600" y="4292600"/>
          <a:ext cx="7775575" cy="1738313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1135063"/>
              </a:tblGrid>
              <a:tr h="39634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7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E.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coli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6" name="Rectangle 2"/>
          <p:cNvSpPr>
            <a:spLocks noChangeArrowheads="1"/>
          </p:cNvSpPr>
          <p:nvPr/>
        </p:nvSpPr>
        <p:spPr bwMode="auto">
          <a:xfrm>
            <a:off x="482600" y="1054100"/>
            <a:ext cx="684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0000FF"/>
                </a:solidFill>
              </a:rPr>
              <a:t>RSA:  17.2.- Té y Hierbas para Infusiones.</a:t>
            </a:r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468313" y="1555750"/>
          <a:ext cx="7775575" cy="1738313"/>
        </p:xfrm>
        <a:graphic>
          <a:graphicData uri="http://schemas.openxmlformats.org/drawingml/2006/table">
            <a:tbl>
              <a:tblPr/>
              <a:tblGrid>
                <a:gridCol w="2328862"/>
                <a:gridCol w="1365250"/>
                <a:gridCol w="1047750"/>
                <a:gridCol w="604838"/>
                <a:gridCol w="604837"/>
                <a:gridCol w="688975"/>
                <a:gridCol w="1135063"/>
              </a:tblGrid>
              <a:tr h="3967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Parámetros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de muestreo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Límite por gramo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1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Categoría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Clase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Enterobacteriaceas 	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s-E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1294</Words>
  <Application>Microsoft Office PowerPoint</Application>
  <PresentationFormat>Presentación en pantalla (4:3)</PresentationFormat>
  <Paragraphs>637</Paragraphs>
  <Slides>23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Tema de Office</vt:lpstr>
      <vt:lpstr>Frutas y Hortalizas como Jugos, Deshidratadas, Tipo Nuez y Congeladas, Especias, Hierbas y Condimentos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Frutas y Hortalizas  deshidratadas o desecadas al Sol</dc:title>
  <dc:creator>Marisol</dc:creator>
  <cp:lastModifiedBy>Voltabtl</cp:lastModifiedBy>
  <cp:revision>39</cp:revision>
  <cp:lastPrinted>2013-08-20T13:35:26Z</cp:lastPrinted>
  <dcterms:created xsi:type="dcterms:W3CDTF">2011-10-25T12:12:27Z</dcterms:created>
  <dcterms:modified xsi:type="dcterms:W3CDTF">2013-09-05T18:47:23Z</dcterms:modified>
</cp:coreProperties>
</file>